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48"/>
  </p:notesMasterIdLst>
  <p:sldIdLst>
    <p:sldId id="256" r:id="rId2"/>
    <p:sldId id="317" r:id="rId3"/>
    <p:sldId id="261" r:id="rId4"/>
    <p:sldId id="262" r:id="rId5"/>
    <p:sldId id="259" r:id="rId6"/>
    <p:sldId id="264" r:id="rId7"/>
    <p:sldId id="275" r:id="rId8"/>
    <p:sldId id="260" r:id="rId9"/>
    <p:sldId id="276" r:id="rId10"/>
    <p:sldId id="274" r:id="rId11"/>
    <p:sldId id="292" r:id="rId12"/>
    <p:sldId id="293" r:id="rId13"/>
    <p:sldId id="294" r:id="rId14"/>
    <p:sldId id="295" r:id="rId15"/>
    <p:sldId id="296" r:id="rId16"/>
    <p:sldId id="297" r:id="rId17"/>
    <p:sldId id="303" r:id="rId18"/>
    <p:sldId id="263" r:id="rId19"/>
    <p:sldId id="266" r:id="rId20"/>
    <p:sldId id="267" r:id="rId21"/>
    <p:sldId id="269" r:id="rId22"/>
    <p:sldId id="270" r:id="rId23"/>
    <p:sldId id="268" r:id="rId24"/>
    <p:sldId id="271" r:id="rId25"/>
    <p:sldId id="272" r:id="rId26"/>
    <p:sldId id="265" r:id="rId27"/>
    <p:sldId id="273" r:id="rId28"/>
    <p:sldId id="277" r:id="rId29"/>
    <p:sldId id="305" r:id="rId30"/>
    <p:sldId id="299" r:id="rId31"/>
    <p:sldId id="306" r:id="rId32"/>
    <p:sldId id="315" r:id="rId33"/>
    <p:sldId id="307" r:id="rId34"/>
    <p:sldId id="308" r:id="rId35"/>
    <p:sldId id="304" r:id="rId36"/>
    <p:sldId id="286" r:id="rId37"/>
    <p:sldId id="289" r:id="rId38"/>
    <p:sldId id="301" r:id="rId39"/>
    <p:sldId id="311" r:id="rId40"/>
    <p:sldId id="313" r:id="rId41"/>
    <p:sldId id="314" r:id="rId42"/>
    <p:sldId id="288" r:id="rId43"/>
    <p:sldId id="310" r:id="rId44"/>
    <p:sldId id="290" r:id="rId45"/>
    <p:sldId id="316" r:id="rId46"/>
    <p:sldId id="29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6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8E66B-C6ED-46CD-82E9-F8D0D0D6C4F5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DFD44-F44D-44C3-BEE2-45C40396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5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4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 cap="small" baseline="0"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161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889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702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8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91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 cap="small" baseline="0">
                <a:latin typeface="Raleway Medium" panose="020B0603030101060003" pitchFamily="34" charset="0"/>
                <a:ea typeface="Fira Sans ExtraLight" panose="000003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58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30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811838"/>
          </a:xfrm>
        </p:spPr>
        <p:txBody>
          <a:bodyPr>
            <a:normAutofit/>
          </a:bodyPr>
          <a:lstStyle>
            <a:lvl1pPr>
              <a:defRPr sz="4400">
                <a:latin typeface="Gill Sans MT" panose="020B0502020104020203" pitchFamily="34" charset="0"/>
                <a:ea typeface="Fira Sans ExtraLight" panose="00000300000000000000" pitchFamily="50" charset="0"/>
              </a:defRPr>
            </a:lvl1pPr>
            <a:lvl2pPr>
              <a:defRPr sz="4000">
                <a:latin typeface="Gill Sans MT" panose="020B0502020104020203" pitchFamily="34" charset="0"/>
                <a:ea typeface="Fira Sans ExtraLight" panose="00000300000000000000" pitchFamily="50" charset="0"/>
              </a:defRPr>
            </a:lvl2pPr>
            <a:lvl3pPr>
              <a:defRPr sz="3600">
                <a:latin typeface="Gill Sans MT" panose="020B0502020104020203" pitchFamily="34" charset="0"/>
                <a:ea typeface="Fira Sans ExtraLight" panose="00000300000000000000" pitchFamily="50" charset="0"/>
              </a:defRPr>
            </a:lvl3pPr>
            <a:lvl4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4pPr>
            <a:lvl5pPr>
              <a:defRPr sz="3200">
                <a:latin typeface="Gill Sans MT" panose="020B0502020104020203" pitchFamily="34" charset="0"/>
                <a:ea typeface="Fira Sans ExtraLight" panose="000003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91C78-E7B5-422A-ABE7-89B4CCFE0B0D}" type="datetimeFigureOut">
              <a:rPr lang="en-US" smtClean="0"/>
              <a:t>6/24/2016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916AC-9E42-4D67-8321-230CB03031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3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34" r:id="rId7"/>
    <p:sldLayoutId id="2147483741" r:id="rId8"/>
    <p:sldLayoutId id="214748373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small" baseline="0">
          <a:solidFill>
            <a:schemeClr val="tx1"/>
          </a:solidFill>
          <a:latin typeface="Raleway Medium" panose="020B0603030101060003" pitchFamily="34" charset="0"/>
          <a:ea typeface="Fira Sans ExtraLight" panose="020B04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Fira Sans ExtraLight" panose="020B04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22.jpeg"/><Relationship Id="rId34" Type="http://schemas.openxmlformats.org/officeDocument/2006/relationships/image" Target="../media/image35.png"/><Relationship Id="rId42" Type="http://schemas.openxmlformats.org/officeDocument/2006/relationships/image" Target="../media/image43.emf"/><Relationship Id="rId47" Type="http://schemas.openxmlformats.org/officeDocument/2006/relationships/image" Target="../media/image48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emf"/><Relationship Id="rId38" Type="http://schemas.openxmlformats.org/officeDocument/2006/relationships/image" Target="../media/image39.emf"/><Relationship Id="rId46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gif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emf"/><Relationship Id="rId40" Type="http://schemas.openxmlformats.org/officeDocument/2006/relationships/image" Target="../media/image41.jpeg"/><Relationship Id="rId45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emf"/><Relationship Id="rId28" Type="http://schemas.openxmlformats.org/officeDocument/2006/relationships/image" Target="../media/image29.jpeg"/><Relationship Id="rId36" Type="http://schemas.openxmlformats.org/officeDocument/2006/relationships/image" Target="../media/image37.emf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emf"/><Relationship Id="rId27" Type="http://schemas.openxmlformats.org/officeDocument/2006/relationships/image" Target="../media/image28.jpeg"/><Relationship Id="rId30" Type="http://schemas.openxmlformats.org/officeDocument/2006/relationships/image" Target="../media/image31.emf"/><Relationship Id="rId35" Type="http://schemas.openxmlformats.org/officeDocument/2006/relationships/image" Target="../media/image36.png"/><Relationship Id="rId43" Type="http://schemas.openxmlformats.org/officeDocument/2006/relationships/image" Target="../media/image44.emf"/><Relationship Id="rId48" Type="http://schemas.openxmlformats.org/officeDocument/2006/relationships/image" Target="../media/image4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gif"/><Relationship Id="rId4" Type="http://schemas.openxmlformats.org/officeDocument/2006/relationships/image" Target="../media/image5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7750" y="1041400"/>
            <a:ext cx="10096500" cy="2387600"/>
          </a:xfrm>
        </p:spPr>
        <p:txBody>
          <a:bodyPr/>
          <a:lstStyle/>
          <a:p>
            <a:r>
              <a:rPr lang="en-US" dirty="0"/>
              <a:t>Data Science: The Main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Can Science Data, and So Can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800" y="5257800"/>
            <a:ext cx="333751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Arthur Doler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    </a:t>
            </a:r>
            <a:r>
              <a:rPr lang="en-US" sz="2200" dirty="0">
                <a:latin typeface="Gill Sans MT" panose="020B0502020104020203" pitchFamily="34" charset="0"/>
              </a:rPr>
              <a:t>@</a:t>
            </a:r>
            <a:r>
              <a:rPr lang="en-US" sz="2200" dirty="0" err="1">
                <a:latin typeface="Gill Sans MT" panose="020B0502020104020203" pitchFamily="34" charset="0"/>
              </a:rPr>
              <a:t>arthurdoler</a:t>
            </a:r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2200" dirty="0">
                <a:latin typeface="Gill Sans MT" panose="020B0502020104020203" pitchFamily="34" charset="0"/>
              </a:rPr>
              <a:t>     arthurdoler@gmail.com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5581991"/>
            <a:ext cx="3648075" cy="122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5837942"/>
            <a:ext cx="274320" cy="2230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3" y="613043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74650"/>
            <a:ext cx="10515600" cy="61087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400" dirty="0"/>
              <a:t>Learning R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Exhaustive discussion of statistics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Exhaustive discussion of regression modeling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Ways to run R in production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9053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58" y="2766218"/>
            <a:ext cx="11372088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Step 0: know your recipe for repeatability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814236" y="4490694"/>
            <a:ext cx="66725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Learn to Knit you some R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77879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404279"/>
            <a:ext cx="9002381" cy="25625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8282" y="3933358"/>
            <a:ext cx="9895436" cy="1878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knitr</a:t>
            </a:r>
            <a:r>
              <a:rPr lang="en-US" sz="2800" dirty="0"/>
              <a:t> ≈ </a:t>
            </a:r>
            <a:r>
              <a:rPr lang="en-US" sz="2800" dirty="0" err="1"/>
              <a:t>Sweave</a:t>
            </a:r>
            <a:r>
              <a:rPr lang="en-US" sz="2800" dirty="0"/>
              <a:t> + </a:t>
            </a:r>
            <a:r>
              <a:rPr lang="en-US" sz="2800" dirty="0" err="1"/>
              <a:t>cacheSweave</a:t>
            </a:r>
            <a:r>
              <a:rPr lang="en-US" sz="2800" dirty="0"/>
              <a:t> + </a:t>
            </a:r>
            <a:r>
              <a:rPr lang="en-US" sz="2800" dirty="0" err="1"/>
              <a:t>pgfSweave</a:t>
            </a:r>
            <a:r>
              <a:rPr lang="en-US" sz="2800" dirty="0"/>
              <a:t> + weaver + animation::</a:t>
            </a:r>
            <a:r>
              <a:rPr lang="en-US" sz="2800" dirty="0" err="1"/>
              <a:t>saveLatex</a:t>
            </a:r>
            <a:r>
              <a:rPr lang="en-US" sz="2800" dirty="0"/>
              <a:t> + R2HTML::</a:t>
            </a:r>
            <a:r>
              <a:rPr lang="en-US" sz="2800" dirty="0" err="1"/>
              <a:t>RweaveHTML</a:t>
            </a:r>
            <a:r>
              <a:rPr lang="en-US" sz="2800" dirty="0"/>
              <a:t> + highlight::</a:t>
            </a:r>
            <a:r>
              <a:rPr lang="en-US" sz="2800" dirty="0" err="1"/>
              <a:t>HighlightWeaveLatex</a:t>
            </a:r>
            <a:r>
              <a:rPr lang="en-US" sz="2800" dirty="0"/>
              <a:t> + 0.2 * brew + 0.1 * </a:t>
            </a:r>
            <a:r>
              <a:rPr lang="en-US" sz="2800" dirty="0" err="1"/>
              <a:t>SweaveListingUtils</a:t>
            </a:r>
            <a:r>
              <a:rPr lang="en-US" sz="2800" dirty="0"/>
              <a:t> + more</a:t>
            </a:r>
          </a:p>
        </p:txBody>
      </p:sp>
    </p:spTree>
    <p:extLst>
      <p:ext uri="{BB962C8B-B14F-4D97-AF65-F5344CB8AC3E}">
        <p14:creationId xmlns:p14="http://schemas.microsoft.com/office/powerpoint/2010/main" val="50780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g what scared omg confuse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358" y="359950"/>
            <a:ext cx="5747284" cy="61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95884" y="6128717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Reddit</a:t>
            </a:r>
          </a:p>
        </p:txBody>
      </p:sp>
    </p:spTree>
    <p:extLst>
      <p:ext uri="{BB962C8B-B14F-4D97-AF65-F5344CB8AC3E}">
        <p14:creationId xmlns:p14="http://schemas.microsoft.com/office/powerpoint/2010/main" val="2287654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Scroll 13"/>
          <p:cNvSpPr/>
          <p:nvPr/>
        </p:nvSpPr>
        <p:spPr>
          <a:xfrm>
            <a:off x="117120" y="769763"/>
            <a:ext cx="2781300" cy="5308600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00436" y="2208694"/>
            <a:ext cx="1414669" cy="7023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3">
            <a:schemeClr val="l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0436" y="1344508"/>
            <a:ext cx="1414669" cy="7023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Markup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0436" y="3937066"/>
            <a:ext cx="1414669" cy="7023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3">
            <a:schemeClr val="lt1"/>
          </a:lnRef>
          <a:fillRef idx="1001">
            <a:schemeClr val="dk2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Code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0436" y="3072880"/>
            <a:ext cx="1414669" cy="7023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Markup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0436" y="4801252"/>
            <a:ext cx="1414669" cy="7023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Markup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079351" y="2804231"/>
            <a:ext cx="2211785" cy="12495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60" y="1008893"/>
            <a:ext cx="6340281" cy="48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What?! Why is this a good idea?</a:t>
            </a:r>
          </a:p>
        </p:txBody>
      </p:sp>
    </p:spTree>
    <p:extLst>
      <p:ext uri="{BB962C8B-B14F-4D97-AF65-F5344CB8AC3E}">
        <p14:creationId xmlns:p14="http://schemas.microsoft.com/office/powerpoint/2010/main" val="366579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exceldashboardtemplates.com/wp-content/uploads/2015/04/Terrible-Chart-Tuesday-Forcast-with-Lines-and-Markers-with-Labels-and-Leader-Lin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7" y="633307"/>
            <a:ext cx="9380326" cy="45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www.macupdate.com/images/icons128/370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527" y="548796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10030527" y="3429000"/>
            <a:ext cx="1895294" cy="1711235"/>
          </a:xfrm>
          <a:prstGeom prst="wedge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 you love me?</a:t>
            </a:r>
          </a:p>
          <a:p>
            <a:pPr algn="ctr"/>
            <a:endParaRPr lang="en-US" dirty="0"/>
          </a:p>
          <a:p>
            <a:r>
              <a:rPr lang="en-US" dirty="0"/>
              <a:t>	 Y</a:t>
            </a:r>
          </a:p>
          <a:p>
            <a:r>
              <a:rPr lang="en-US" dirty="0"/>
              <a:t>	N </a:t>
            </a:r>
          </a:p>
        </p:txBody>
      </p:sp>
      <p:sp>
        <p:nvSpPr>
          <p:cNvPr id="5" name="Action Button: Custom 4">
            <a:hlinkClick r:id="" action="ppaction://noaction" highlightClick="1"/>
          </p:cNvPr>
          <p:cNvSpPr/>
          <p:nvPr/>
        </p:nvSpPr>
        <p:spPr>
          <a:xfrm>
            <a:off x="11396593" y="4284617"/>
            <a:ext cx="248194" cy="241053"/>
          </a:xfrm>
          <a:prstGeom prst="actionButtonBlan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11396593" y="4579008"/>
            <a:ext cx="248194" cy="241053"/>
          </a:xfrm>
          <a:prstGeom prst="actionButtonBlan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Multiply 6"/>
          <p:cNvSpPr/>
          <p:nvPr/>
        </p:nvSpPr>
        <p:spPr>
          <a:xfrm>
            <a:off x="11409656" y="4584929"/>
            <a:ext cx="209006" cy="209006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3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go find that recipe!</a:t>
            </a:r>
          </a:p>
        </p:txBody>
      </p:sp>
      <p:pic>
        <p:nvPicPr>
          <p:cNvPr id="1026" name="Picture 2" descr="http://i.imgur.com/PdhZvL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81" y="1690688"/>
            <a:ext cx="7837638" cy="48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14819" y="6180694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Reddit</a:t>
            </a:r>
          </a:p>
        </p:txBody>
      </p:sp>
    </p:spTree>
    <p:extLst>
      <p:ext uri="{BB962C8B-B14F-4D97-AF65-F5344CB8AC3E}">
        <p14:creationId xmlns:p14="http://schemas.microsoft.com/office/powerpoint/2010/main" val="186124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Shop for your ingredients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643773" y="4479518"/>
            <a:ext cx="69044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Finding the question to ask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179874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 trying to do?</a:t>
            </a:r>
          </a:p>
        </p:txBody>
      </p:sp>
    </p:spTree>
    <p:extLst>
      <p:ext uri="{BB962C8B-B14F-4D97-AF65-F5344CB8AC3E}">
        <p14:creationId xmlns:p14="http://schemas.microsoft.com/office/powerpoint/2010/main" val="363993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7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3808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>
                          <a:solidFill>
                            <a:srgbClr val="106A9A"/>
                          </a:solid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 descr="Paige Technolog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570" y="422618"/>
            <a:ext cx="2251008" cy="128250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911927"/>
          <a:ext cx="8956888" cy="181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341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106A9A"/>
                          </a:solid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106A9A"/>
                          </a:solidFill>
                        </a:rPr>
                        <a:t> Sponsors</a:t>
                      </a:r>
                      <a:endParaRPr lang="en-US" sz="2000" u="sng" dirty="0">
                        <a:solidFill>
                          <a:srgbClr val="106A9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087" y="79281"/>
            <a:ext cx="3932916" cy="773475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3852862"/>
          <a:ext cx="8956888" cy="2903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3538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106A9A"/>
                          </a:solid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2" descr="Bradford and Galt.pn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339" y="3944782"/>
            <a:ext cx="794074" cy="544508"/>
          </a:xfrm>
          <a:prstGeom prst="rect">
            <a:avLst/>
          </a:prstGeom>
        </p:spPr>
      </p:pic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74" y="6155678"/>
            <a:ext cx="1273457" cy="539097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6464" y="4092020"/>
            <a:ext cx="1167630" cy="316929"/>
          </a:xfrm>
          <a:prstGeom prst="rect">
            <a:avLst/>
          </a:prstGeom>
        </p:spPr>
      </p:pic>
      <p:pic>
        <p:nvPicPr>
          <p:cNvPr id="28" name="Picture 27" descr="DSI.png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32" y="4327012"/>
            <a:ext cx="869920" cy="28278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2724" y="3929454"/>
            <a:ext cx="1221914" cy="331662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492" y="3965281"/>
            <a:ext cx="1285045" cy="465065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6423" y="1931731"/>
            <a:ext cx="1468114" cy="1174490"/>
          </a:xfrm>
          <a:prstGeom prst="rect">
            <a:avLst/>
          </a:prstGeom>
        </p:spPr>
      </p:pic>
      <p:pic>
        <p:nvPicPr>
          <p:cNvPr id="33" name="Picture 32" descr="LRS Consulting Service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0805" y="4785403"/>
            <a:ext cx="1349747" cy="449915"/>
          </a:xfrm>
          <a:prstGeom prst="rect">
            <a:avLst/>
          </a:prstGeom>
        </p:spPr>
      </p:pic>
      <p:pic>
        <p:nvPicPr>
          <p:cNvPr id="37" name="Picture 36" descr="Oakwood System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625" y="3903082"/>
            <a:ext cx="1514867" cy="380881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241" y="3085364"/>
            <a:ext cx="1882973" cy="629450"/>
          </a:xfrm>
          <a:prstGeom prst="rect">
            <a:avLst/>
          </a:prstGeom>
        </p:spPr>
      </p:pic>
      <p:pic>
        <p:nvPicPr>
          <p:cNvPr id="42" name="Picture 41" descr="UnitedLex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9069" y="5089641"/>
            <a:ext cx="1314797" cy="323064"/>
          </a:xfrm>
          <a:prstGeom prst="rect">
            <a:avLst/>
          </a:prstGeom>
        </p:spPr>
      </p:pic>
      <p:pic>
        <p:nvPicPr>
          <p:cNvPr id="14" name="Picture 13" descr="DST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748" y="4550551"/>
            <a:ext cx="704469" cy="634023"/>
          </a:xfrm>
          <a:prstGeom prst="rect">
            <a:avLst/>
          </a:prstGeom>
        </p:spPr>
      </p:pic>
      <p:pic>
        <p:nvPicPr>
          <p:cNvPr id="12" name="Picture 11" descr="Balance Innovations.png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999" y="4881452"/>
            <a:ext cx="662388" cy="523797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883" y="1972757"/>
            <a:ext cx="2278005" cy="54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219" y="1957097"/>
            <a:ext cx="2218400" cy="534100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351" y="4623833"/>
            <a:ext cx="1726884" cy="272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214" y="932265"/>
            <a:ext cx="3303214" cy="8039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442821"/>
            <a:ext cx="2399407" cy="554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14" y="3129376"/>
            <a:ext cx="3019886" cy="6688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943" y="3060011"/>
            <a:ext cx="1995608" cy="647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314" y="2556971"/>
            <a:ext cx="2660893" cy="5171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960" y="2598241"/>
            <a:ext cx="1460961" cy="8075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1248" y="4614023"/>
            <a:ext cx="1182931" cy="4341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1385" y="4502937"/>
            <a:ext cx="972480" cy="455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065" y="4464203"/>
            <a:ext cx="1208945" cy="3923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324" y="5490809"/>
            <a:ext cx="1383216" cy="2411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74" y="4282429"/>
            <a:ext cx="1420897" cy="3088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6127" y="3925589"/>
            <a:ext cx="1038135" cy="4974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883" y="5832152"/>
            <a:ext cx="1317088" cy="2438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25" y="4961127"/>
            <a:ext cx="1278577" cy="38628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968" y="5496449"/>
            <a:ext cx="861350" cy="6264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734" y="5546820"/>
            <a:ext cx="1176904" cy="47691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968" y="4992965"/>
            <a:ext cx="1274844" cy="3334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929" y="5492803"/>
            <a:ext cx="1130970" cy="461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9560" y="5513369"/>
            <a:ext cx="624987" cy="624987"/>
          </a:xfrm>
          <a:prstGeom prst="rect">
            <a:avLst/>
          </a:prstGeom>
        </p:spPr>
      </p:pic>
      <p:pic>
        <p:nvPicPr>
          <p:cNvPr id="44" name="Picture 43" descr="CMH KC blue white"/>
          <p:cNvPicPr>
            <a:picLocks noChangeAspect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682999" y="6289705"/>
            <a:ext cx="1556818" cy="3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2041" y="5339221"/>
            <a:ext cx="1377054" cy="4053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5645" y="5773295"/>
            <a:ext cx="1863541" cy="14400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712" y="5998076"/>
            <a:ext cx="941923" cy="83964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959" y="5809340"/>
            <a:ext cx="553396" cy="5589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540" y="6270582"/>
            <a:ext cx="1738527" cy="30928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109" y="6061586"/>
            <a:ext cx="1110786" cy="6081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864" y="633604"/>
            <a:ext cx="2500066" cy="1069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639" y="5270494"/>
            <a:ext cx="1081778" cy="727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68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81812"/>
            <a:ext cx="10515600" cy="38640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dirty="0"/>
              <a:t>Finding or proving a correlation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Looking for outliers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Building a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271069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47" y="2766218"/>
            <a:ext cx="11022106" cy="1325563"/>
          </a:xfrm>
        </p:spPr>
        <p:txBody>
          <a:bodyPr>
            <a:normAutofit/>
          </a:bodyPr>
          <a:lstStyle/>
          <a:p>
            <a:r>
              <a:rPr lang="en-US" dirty="0"/>
              <a:t>Let’s build a linear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339496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27" y="406687"/>
            <a:ext cx="7344546" cy="604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96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5000" y="648866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1783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variables?</a:t>
            </a:r>
          </a:p>
        </p:txBody>
      </p:sp>
    </p:spTree>
    <p:extLst>
      <p:ext uri="{BB962C8B-B14F-4D97-AF65-F5344CB8AC3E}">
        <p14:creationId xmlns:p14="http://schemas.microsoft.com/office/powerpoint/2010/main" val="3424470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289679"/>
            <a:ext cx="1149705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Material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Material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Time-to-Incapacitation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1000 / Time-To-Incapacitation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Carbon Monoxide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Hydrogen Cyanide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Hydrogen Sulfide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Hydrochloric 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Hydrobromic 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Nitrogen Dioxide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Sulfur Dioxide</a:t>
            </a:r>
          </a:p>
        </p:txBody>
      </p:sp>
    </p:spTree>
    <p:extLst>
      <p:ext uri="{BB962C8B-B14F-4D97-AF65-F5344CB8AC3E}">
        <p14:creationId xmlns:p14="http://schemas.microsoft.com/office/powerpoint/2010/main" val="1446995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2199621"/>
            <a:ext cx="10874188" cy="2458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do you care about?</a:t>
            </a:r>
          </a:p>
        </p:txBody>
      </p:sp>
    </p:spTree>
    <p:extLst>
      <p:ext uri="{BB962C8B-B14F-4D97-AF65-F5344CB8AC3E}">
        <p14:creationId xmlns:p14="http://schemas.microsoft.com/office/powerpoint/2010/main" val="4153213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90" y="574254"/>
            <a:ext cx="5872619" cy="570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Formulate your question</a:t>
            </a:r>
          </a:p>
        </p:txBody>
      </p:sp>
    </p:spTree>
    <p:extLst>
      <p:ext uri="{BB962C8B-B14F-4D97-AF65-F5344CB8AC3E}">
        <p14:creationId xmlns:p14="http://schemas.microsoft.com/office/powerpoint/2010/main" val="3638213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head to the store!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81642" y="6337552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Reddit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85" y="1580816"/>
            <a:ext cx="6834757" cy="51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7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appetizers have you eaten?</a:t>
            </a:r>
          </a:p>
        </p:txBody>
      </p:sp>
    </p:spTree>
    <p:extLst>
      <p:ext uri="{BB962C8B-B14F-4D97-AF65-F5344CB8AC3E}">
        <p14:creationId xmlns:p14="http://schemas.microsoft.com/office/powerpoint/2010/main" val="3503227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Step 2: Get your </a:t>
            </a:r>
            <a:r>
              <a:rPr lang="en-US" dirty="0" err="1">
                <a:latin typeface="+mj-lt"/>
              </a:rPr>
              <a:t>mise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place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5543" y="4517618"/>
            <a:ext cx="4740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Dividing your data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166222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84947" y="2766218"/>
            <a:ext cx="1102210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the value in a predictive model?</a:t>
            </a:r>
          </a:p>
        </p:txBody>
      </p:sp>
      <p:sp>
        <p:nvSpPr>
          <p:cNvPr id="4" name="Down Arrow 3"/>
          <p:cNvSpPr/>
          <p:nvPr/>
        </p:nvSpPr>
        <p:spPr>
          <a:xfrm>
            <a:off x="7002272" y="471263"/>
            <a:ext cx="2157984" cy="242620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 rot="10800000">
            <a:off x="7002272" y="3979322"/>
            <a:ext cx="2157984" cy="242620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build our model with a training set</a:t>
            </a:r>
          </a:p>
        </p:txBody>
      </p:sp>
    </p:spTree>
    <p:extLst>
      <p:ext uri="{BB962C8B-B14F-4D97-AF65-F5344CB8AC3E}">
        <p14:creationId xmlns:p14="http://schemas.microsoft.com/office/powerpoint/2010/main" val="2335651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Partitioning your data prevents overtraining</a:t>
            </a:r>
          </a:p>
        </p:txBody>
      </p:sp>
    </p:spTree>
    <p:extLst>
      <p:ext uri="{BB962C8B-B14F-4D97-AF65-F5344CB8AC3E}">
        <p14:creationId xmlns:p14="http://schemas.microsoft.com/office/powerpoint/2010/main" val="1221401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61232" y="246570"/>
            <a:ext cx="4669536" cy="636485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6600" dirty="0"/>
              <a:t>²⁄</a:t>
            </a:r>
            <a:r>
              <a:rPr lang="en-US" sz="9600" baseline="-25000" dirty="0"/>
              <a:t>³</a:t>
            </a:r>
            <a:r>
              <a:rPr lang="en-US" sz="6600" dirty="0"/>
              <a:t> Training</a:t>
            </a:r>
          </a:p>
          <a:p>
            <a:pPr marL="0" indent="0" algn="just">
              <a:buNone/>
            </a:pPr>
            <a:r>
              <a:rPr lang="en-US" sz="6600" dirty="0"/>
              <a:t>¹⁄</a:t>
            </a:r>
            <a:r>
              <a:rPr lang="en-US" sz="9600" baseline="-25000" dirty="0"/>
              <a:t>³</a:t>
            </a:r>
            <a:r>
              <a:rPr lang="en-US" sz="6600" dirty="0"/>
              <a:t> Test</a:t>
            </a:r>
          </a:p>
          <a:p>
            <a:pPr marL="0" indent="0" algn="just">
              <a:buNone/>
            </a:pPr>
            <a:endParaRPr lang="en-US" sz="6600" dirty="0"/>
          </a:p>
          <a:p>
            <a:pPr marL="0" indent="0" algn="just">
              <a:buNone/>
            </a:pPr>
            <a:r>
              <a:rPr lang="en-US" sz="6600" dirty="0"/>
              <a:t>½ Training</a:t>
            </a:r>
          </a:p>
          <a:p>
            <a:pPr marL="0" indent="0" algn="just">
              <a:buNone/>
            </a:pPr>
            <a:r>
              <a:rPr lang="en-US" sz="6600" dirty="0"/>
              <a:t>¼ Test</a:t>
            </a:r>
          </a:p>
          <a:p>
            <a:pPr marL="0" indent="0" algn="just">
              <a:buNone/>
            </a:pPr>
            <a:r>
              <a:rPr lang="en-US" sz="6600" dirty="0"/>
              <a:t>¼ Validation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23200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measure everything out!</a:t>
            </a:r>
          </a:p>
        </p:txBody>
      </p:sp>
      <p:pic>
        <p:nvPicPr>
          <p:cNvPr id="1026" name="Picture 2" descr="https://media.giphy.com/media/PTRuOrLT3xOUw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58" y="1690688"/>
            <a:ext cx="6971284" cy="50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81642" y="6337552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Reddit</a:t>
            </a:r>
          </a:p>
        </p:txBody>
      </p:sp>
    </p:spTree>
    <p:extLst>
      <p:ext uri="{BB962C8B-B14F-4D97-AF65-F5344CB8AC3E}">
        <p14:creationId xmlns:p14="http://schemas.microsoft.com/office/powerpoint/2010/main" val="4010693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Step 3: Cook up your predictor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3504329" y="4416018"/>
            <a:ext cx="5183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Training your model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767589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3994"/>
            <a:ext cx="10515600" cy="1325563"/>
          </a:xfrm>
        </p:spPr>
        <p:txBody>
          <a:bodyPr/>
          <a:lstStyle/>
          <a:p>
            <a:r>
              <a:rPr lang="en-US" dirty="0"/>
              <a:t>One warning first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4332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0000300000000000000" pitchFamily="50" charset="0"/>
                <a:cs typeface="+mj-cs"/>
              </a:defRPr>
            </a:lvl1pPr>
          </a:lstStyle>
          <a:p>
            <a:r>
              <a:rPr lang="en-US" dirty="0"/>
              <a:t>Do you need to understand your predictor?</a:t>
            </a:r>
          </a:p>
        </p:txBody>
      </p:sp>
    </p:spTree>
    <p:extLst>
      <p:ext uri="{BB962C8B-B14F-4D97-AF65-F5344CB8AC3E}">
        <p14:creationId xmlns:p14="http://schemas.microsoft.com/office/powerpoint/2010/main" val="2000096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go cook up the model!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44" y="1690688"/>
            <a:ext cx="7626711" cy="42582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9355" y="6488668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Reddit</a:t>
            </a:r>
          </a:p>
        </p:txBody>
      </p:sp>
    </p:spTree>
    <p:extLst>
      <p:ext uri="{BB962C8B-B14F-4D97-AF65-F5344CB8AC3E}">
        <p14:creationId xmlns:p14="http://schemas.microsoft.com/office/powerpoint/2010/main" val="1435472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1000/</a:t>
            </a:r>
            <a:r>
              <a:rPr lang="en-US" dirty="0" err="1"/>
              <a:t>Time_to_Incapacitation</a:t>
            </a:r>
            <a:r>
              <a:rPr lang="en-US" dirty="0"/>
              <a:t> work better?</a:t>
            </a:r>
          </a:p>
        </p:txBody>
      </p:sp>
    </p:spTree>
    <p:extLst>
      <p:ext uri="{BB962C8B-B14F-4D97-AF65-F5344CB8AC3E}">
        <p14:creationId xmlns:p14="http://schemas.microsoft.com/office/powerpoint/2010/main" val="147089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d/d1/Tomato_Bruschet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3" y="356215"/>
            <a:ext cx="5402107" cy="405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d/dc/Potato_skins_arranged_on_a_plate_as_an_appetiz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1024407"/>
            <a:ext cx="6412248" cy="480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www.publicdomainpictures.net/pictures/10000/nahled/smoked-salmon-appetizer-11282918871mKG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0"/>
          <a:stretch/>
        </p:blipFill>
        <p:spPr bwMode="auto">
          <a:xfrm>
            <a:off x="6371598" y="1892299"/>
            <a:ext cx="5642601" cy="47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0100" y="6317119"/>
            <a:ext cx="43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Sources: Mediawiki, Publicdomainpictures.net</a:t>
            </a:r>
          </a:p>
        </p:txBody>
      </p:sp>
      <p:pic>
        <p:nvPicPr>
          <p:cNvPr id="4" name="Picture 4" descr="http://i.imgur.com/fJBRMl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44" y="167660"/>
            <a:ext cx="8536508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4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Step 3a: Trim the Fat</a:t>
            </a:r>
          </a:p>
        </p:txBody>
      </p:sp>
      <p:sp>
        <p:nvSpPr>
          <p:cNvPr id="3" name="Rectangle 2"/>
          <p:cNvSpPr/>
          <p:nvPr/>
        </p:nvSpPr>
        <p:spPr>
          <a:xfrm>
            <a:off x="3551874" y="4406964"/>
            <a:ext cx="5088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Eliminating Outliers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992012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go cut!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9355" y="6488668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Reddit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90" y="1563100"/>
            <a:ext cx="8737019" cy="49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3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" y="2766218"/>
            <a:ext cx="1117092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Step 4: Garnish with graphics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14810" y="4619218"/>
            <a:ext cx="9162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Adding visualizations to your report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721610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365125"/>
            <a:ext cx="10515600" cy="581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   plot					    ggplot2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14" y="1481106"/>
            <a:ext cx="5609838" cy="4200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90" y="1524000"/>
            <a:ext cx="4157472" cy="4157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90517" y="648866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1128903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finish up that report!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85" y="1690688"/>
            <a:ext cx="9065429" cy="5099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87723" y="6420660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Reddit</a:t>
            </a:r>
          </a:p>
        </p:txBody>
      </p:sp>
    </p:spTree>
    <p:extLst>
      <p:ext uri="{BB962C8B-B14F-4D97-AF65-F5344CB8AC3E}">
        <p14:creationId xmlns:p14="http://schemas.microsoft.com/office/powerpoint/2010/main" val="3559809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714404"/>
            <a:ext cx="10515600" cy="446942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Know Your Recipe for Repeatability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Shop for Your Column Ingredients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Get your Data Divided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Cook Up Your Predictor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400" dirty="0"/>
              <a:t>Trim the Outlier Fat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Garnish with Graphics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2600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20B0403050000020004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The Final Menu</a:t>
            </a:r>
          </a:p>
        </p:txBody>
      </p:sp>
    </p:spTree>
    <p:extLst>
      <p:ext uri="{BB962C8B-B14F-4D97-AF65-F5344CB8AC3E}">
        <p14:creationId xmlns:p14="http://schemas.microsoft.com/office/powerpoint/2010/main" val="1155964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5464661"/>
            <a:ext cx="3648075" cy="1220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1261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43" y="256406"/>
            <a:ext cx="7988113" cy="5156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0056" y="5044301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Source: Reddit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00" y="5690163"/>
            <a:ext cx="3337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ill Sans MT" panose="020B0502020104020203" pitchFamily="34" charset="0"/>
              </a:rPr>
              <a:t>     @</a:t>
            </a:r>
            <a:r>
              <a:rPr lang="en-US" sz="2200" dirty="0" err="1">
                <a:latin typeface="Gill Sans MT" panose="020B0502020104020203" pitchFamily="34" charset="0"/>
              </a:rPr>
              <a:t>arthurdoler</a:t>
            </a:r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2200" dirty="0">
                <a:latin typeface="Gill Sans MT" panose="020B0502020104020203" pitchFamily="34" charset="0"/>
              </a:rPr>
              <a:t>     arthurdoler@gmail.com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5815227"/>
            <a:ext cx="274320" cy="223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3" y="6107721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36700"/>
            <a:ext cx="10515600" cy="1892300"/>
          </a:xfrm>
        </p:spPr>
        <p:txBody>
          <a:bodyPr>
            <a:normAutofit/>
          </a:bodyPr>
          <a:lstStyle/>
          <a:p>
            <a:r>
              <a:rPr lang="en-US" dirty="0"/>
              <a:t>So we’re skipping right to the main course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712156"/>
            <a:ext cx="10515600" cy="2505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small" baseline="0">
                <a:solidFill>
                  <a:schemeClr val="tx1"/>
                </a:solidFill>
                <a:latin typeface="Raleway Medium" panose="020B0603030101060003" pitchFamily="34" charset="0"/>
                <a:ea typeface="Fira Sans ExtraLight" panose="00000300000000000000" pitchFamily="50" charset="0"/>
                <a:cs typeface="+mj-cs"/>
              </a:defRPr>
            </a:lvl1pPr>
          </a:lstStyle>
          <a:p>
            <a:r>
              <a:rPr lang="en-US" dirty="0"/>
              <a:t>You have the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have the power</a:t>
            </a:r>
          </a:p>
        </p:txBody>
      </p:sp>
    </p:spTree>
    <p:extLst>
      <p:ext uri="{BB962C8B-B14F-4D97-AF65-F5344CB8AC3E}">
        <p14:creationId xmlns:p14="http://schemas.microsoft.com/office/powerpoint/2010/main" val="308622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he-manreviewed.com/wp-content/uploads/2012/03/2-4-Eating-M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43" y="374244"/>
            <a:ext cx="8215313" cy="610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45986" y="6483755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Sources: Mattel, he-manreviewed.net</a:t>
            </a:r>
          </a:p>
        </p:txBody>
      </p:sp>
    </p:spTree>
    <p:extLst>
      <p:ext uri="{BB962C8B-B14F-4D97-AF65-F5344CB8AC3E}">
        <p14:creationId xmlns:p14="http://schemas.microsoft.com/office/powerpoint/2010/main" val="367353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for dinner</a:t>
            </a:r>
          </a:p>
        </p:txBody>
      </p:sp>
    </p:spTree>
    <p:extLst>
      <p:ext uri="{BB962C8B-B14F-4D97-AF65-F5344CB8AC3E}">
        <p14:creationId xmlns:p14="http://schemas.microsoft.com/office/powerpoint/2010/main" val="398658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89756"/>
            <a:ext cx="10515600" cy="56784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/>
              <a:t>Picking your problem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Using Knitr/R Markdown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Building a linear predictor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Making a predictive, repeatable document</a:t>
            </a:r>
          </a:p>
          <a:p>
            <a:pPr marL="0" indent="0" algn="ctr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36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not for dinner</a:t>
            </a:r>
          </a:p>
        </p:txBody>
      </p:sp>
    </p:spTree>
    <p:extLst>
      <p:ext uri="{BB962C8B-B14F-4D97-AF65-F5344CB8AC3E}">
        <p14:creationId xmlns:p14="http://schemas.microsoft.com/office/powerpoint/2010/main" val="95189060"/>
      </p:ext>
    </p:extLst>
  </p:cSld>
  <p:clrMapOvr>
    <a:masterClrMapping/>
  </p:clrMapOvr>
</p:sld>
</file>

<file path=ppt/theme/theme1.xml><?xml version="1.0" encoding="utf-8"?>
<a:theme xmlns:a="http://schemas.openxmlformats.org/drawingml/2006/main" name="ArtPresentation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aleway Medium"/>
        <a:ea typeface=""/>
        <a:cs typeface=""/>
      </a:majorFont>
      <a:minorFont>
        <a:latin typeface="Gill Sans M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PresentationTheme" id="{AD1B2A3D-CD8C-47BE-94D4-4D94F0CCBD1A}" vid="{E83372B3-9ED0-4308-9FAE-E0E11CCC38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ArtPresentationTheme</Template>
  <TotalTime>4418</TotalTime>
  <Words>430</Words>
  <Application>Microsoft Office PowerPoint</Application>
  <PresentationFormat>Widescreen</PresentationFormat>
  <Paragraphs>113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Fira Sans ExtraLight</vt:lpstr>
      <vt:lpstr>Gill Sans MT</vt:lpstr>
      <vt:lpstr>Raleway Medium</vt:lpstr>
      <vt:lpstr>ArtPresentationTheme</vt:lpstr>
      <vt:lpstr>Data Science: The Main Course</vt:lpstr>
      <vt:lpstr>PowerPoint Presentation</vt:lpstr>
      <vt:lpstr>How many appetizers have you eaten?</vt:lpstr>
      <vt:lpstr>PowerPoint Presentation</vt:lpstr>
      <vt:lpstr>So we’re skipping right to the main course</vt:lpstr>
      <vt:lpstr>PowerPoint Presentation</vt:lpstr>
      <vt:lpstr>What’s for dinner</vt:lpstr>
      <vt:lpstr>PowerPoint Presentation</vt:lpstr>
      <vt:lpstr>What’s not for dinner</vt:lpstr>
      <vt:lpstr>PowerPoint Presentation</vt:lpstr>
      <vt:lpstr>Step 0: know your recipe for repeatability</vt:lpstr>
      <vt:lpstr>PowerPoint Presentation</vt:lpstr>
      <vt:lpstr>PowerPoint Presentation</vt:lpstr>
      <vt:lpstr>PowerPoint Presentation</vt:lpstr>
      <vt:lpstr>What?! Why is this a good idea?</vt:lpstr>
      <vt:lpstr>PowerPoint Presentation</vt:lpstr>
      <vt:lpstr>Let’s go find that recipe!</vt:lpstr>
      <vt:lpstr>Step 1: Shop for your ingredients</vt:lpstr>
      <vt:lpstr>What are you trying to do?</vt:lpstr>
      <vt:lpstr>PowerPoint Presentation</vt:lpstr>
      <vt:lpstr>Let’s build a linear predictive model</vt:lpstr>
      <vt:lpstr>PowerPoint Presentation</vt:lpstr>
      <vt:lpstr>PowerPoint Presentation</vt:lpstr>
      <vt:lpstr>What are your variables?</vt:lpstr>
      <vt:lpstr>PowerPoint Presentation</vt:lpstr>
      <vt:lpstr>What do you care about?</vt:lpstr>
      <vt:lpstr>PowerPoint Presentation</vt:lpstr>
      <vt:lpstr>Formulate your question</vt:lpstr>
      <vt:lpstr>Let’s head to the store!</vt:lpstr>
      <vt:lpstr>Step 2: Get your mise en place</vt:lpstr>
      <vt:lpstr>Where is the value in a predictive model?</vt:lpstr>
      <vt:lpstr>We build our model with a training set</vt:lpstr>
      <vt:lpstr>Partitioning your data prevents overtraining</vt:lpstr>
      <vt:lpstr>PowerPoint Presentation</vt:lpstr>
      <vt:lpstr>Let’s measure everything out!</vt:lpstr>
      <vt:lpstr>Step 3: Cook up your predictor</vt:lpstr>
      <vt:lpstr>One warning first</vt:lpstr>
      <vt:lpstr>Let’s go cook up the model!</vt:lpstr>
      <vt:lpstr>Why did 1000/Time_to_Incapacitation work better?</vt:lpstr>
      <vt:lpstr>Step 3a: Trim the Fat</vt:lpstr>
      <vt:lpstr>Let’s go cut!</vt:lpstr>
      <vt:lpstr>Step 4: Garnish with graphics</vt:lpstr>
      <vt:lpstr>PowerPoint Presentation</vt:lpstr>
      <vt:lpstr>Let’s finish up that report!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 Doler</dc:creator>
  <cp:lastModifiedBy>Art Doler</cp:lastModifiedBy>
  <cp:revision>112</cp:revision>
  <dcterms:created xsi:type="dcterms:W3CDTF">2015-09-25T18:38:20Z</dcterms:created>
  <dcterms:modified xsi:type="dcterms:W3CDTF">2016-06-24T14:51:08Z</dcterms:modified>
</cp:coreProperties>
</file>